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Black"/>
      <p:bold r:id="rId26"/>
      <p:boldItalic r:id="rId27"/>
    </p:embeddedFont>
    <p:embeddedFont>
      <p:font typeface="Roboto Thin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Didact Gothic"/>
      <p:regular r:id="rId36"/>
    </p:embeddedFont>
    <p:embeddedFont>
      <p:font typeface="Roboto Mono Thin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  <p:embeddedFont>
      <p:font typeface="Bree Serif"/>
      <p:regular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Thin-boldItalic.fntdata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44" Type="http://schemas.openxmlformats.org/officeDocument/2006/relationships/font" Target="fonts/RobotoLight-boldItalic.fntdata"/><Relationship Id="rId43" Type="http://schemas.openxmlformats.org/officeDocument/2006/relationships/font" Target="fonts/RobotoLight-italic.fntdata"/><Relationship Id="rId46" Type="http://schemas.openxmlformats.org/officeDocument/2006/relationships/font" Target="fonts/RobotoMono-regular.fntdata"/><Relationship Id="rId45" Type="http://schemas.openxmlformats.org/officeDocument/2006/relationships/font" Target="fonts/BreeSerif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RobotoMonoThin-regular.fntdata"/><Relationship Id="rId36" Type="http://schemas.openxmlformats.org/officeDocument/2006/relationships/font" Target="fonts/DidactGothic-regular.fntdata"/><Relationship Id="rId39" Type="http://schemas.openxmlformats.org/officeDocument/2006/relationships/font" Target="fonts/RobotoMonoThin-italic.fntdata"/><Relationship Id="rId38" Type="http://schemas.openxmlformats.org/officeDocument/2006/relationships/font" Target="fonts/RobotoMonoThin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RobotoBlack-bold.fntdata"/><Relationship Id="rId25" Type="http://schemas.openxmlformats.org/officeDocument/2006/relationships/slide" Target="slides/slide21.xml"/><Relationship Id="rId28" Type="http://schemas.openxmlformats.org/officeDocument/2006/relationships/font" Target="fonts/RobotoThin-regular.fntdata"/><Relationship Id="rId27" Type="http://schemas.openxmlformats.org/officeDocument/2006/relationships/font" Target="fonts/RobotoBlack-boldItalic.fntdata"/><Relationship Id="rId29" Type="http://schemas.openxmlformats.org/officeDocument/2006/relationships/font" Target="fonts/RobotoThin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2ffdf13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2ffdf13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2ffdf13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62ffdf13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2ffdf13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62ffdf13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2ffdf13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62ffdf13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2ffdf13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2ffdf13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c4e38d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c4e38d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bb3dc62fd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bb3dc62fd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62ffdf4c9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62ffdf4c9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2ffdf4c99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62ffdf4c99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2ffdf4c99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62ffdf4c99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a3f769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a3f769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2ffdf4c9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2ffdf4c9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d5c1b5e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d5c1b5e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116b16d6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116b16d6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bb3dc62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bb3dc62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2fdb9a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2fdb9a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564c3ce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d564c3c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c99e1ed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c99e1ed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11.jpg"/><Relationship Id="rId7" Type="http://schemas.openxmlformats.org/officeDocument/2006/relationships/image" Target="../media/image6.png"/><Relationship Id="rId8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237375" y="3615550"/>
            <a:ext cx="33453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chemeClr val="accent1"/>
                </a:solidFill>
              </a:rPr>
              <a:t>BeeHive</a:t>
            </a:r>
            <a:endParaRPr sz="3300"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237375" y="4148638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Presented by Team 2</a:t>
            </a:r>
            <a:endParaRPr sz="1300"/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6332820" y="3632877"/>
            <a:ext cx="594420" cy="531799"/>
            <a:chOff x="-20199150" y="3762250"/>
            <a:chExt cx="244175" cy="235925"/>
          </a:xfrm>
        </p:grpSpPr>
        <p:sp>
          <p:nvSpPr>
            <p:cNvPr id="207" name="Google Shape;207;p18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825" y="266488"/>
            <a:ext cx="2360275" cy="30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6109425" y="4384725"/>
            <a:ext cx="1824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Satvik Verma 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Matthew Hernandez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Benjamin Dinh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653600" y="4384725"/>
            <a:ext cx="1336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Sungmu Cho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Aaron Pham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Pearl Anyanwu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>
            <p:ph type="ctrTitle"/>
          </p:nvPr>
        </p:nvSpPr>
        <p:spPr>
          <a:xfrm>
            <a:off x="311700" y="3331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</a:t>
            </a:r>
            <a:endParaRPr/>
          </a:p>
        </p:txBody>
      </p:sp>
      <p:pic>
        <p:nvPicPr>
          <p:cNvPr id="440" name="Google Shape;440;p27"/>
          <p:cNvPicPr preferRelativeResize="0"/>
          <p:nvPr/>
        </p:nvPicPr>
        <p:blipFill rotWithShape="1">
          <a:blip r:embed="rId3">
            <a:alphaModFix/>
          </a:blip>
          <a:srcRect b="0" l="25494" r="27433" t="0"/>
          <a:stretch/>
        </p:blipFill>
        <p:spPr>
          <a:xfrm>
            <a:off x="936150" y="1179950"/>
            <a:ext cx="3070076" cy="3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7"/>
          <p:cNvSpPr txBox="1"/>
          <p:nvPr/>
        </p:nvSpPr>
        <p:spPr>
          <a:xfrm>
            <a:off x="4308775" y="1373975"/>
            <a:ext cx="39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4308775" y="1580950"/>
            <a:ext cx="3986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can share photos with other users with posts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Through the likes and comments feature, able to interact with other users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can also hide likes and comments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ctrTitle"/>
          </p:nvPr>
        </p:nvSpPr>
        <p:spPr>
          <a:xfrm>
            <a:off x="311700" y="2619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Profile</a:t>
            </a:r>
            <a:endParaRPr/>
          </a:p>
        </p:txBody>
      </p:sp>
      <p:pic>
        <p:nvPicPr>
          <p:cNvPr id="448" name="Google Shape;4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75" y="930800"/>
            <a:ext cx="6928847" cy="39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"/>
          <p:cNvSpPr txBox="1"/>
          <p:nvPr>
            <p:ph type="ctrTitle"/>
          </p:nvPr>
        </p:nvSpPr>
        <p:spPr>
          <a:xfrm>
            <a:off x="311700" y="3152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Messages</a:t>
            </a:r>
            <a:endParaRPr/>
          </a:p>
        </p:txBody>
      </p:sp>
      <p:pic>
        <p:nvPicPr>
          <p:cNvPr id="454" name="Google Shape;4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75" y="921875"/>
            <a:ext cx="7076015" cy="39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/>
          <p:nvPr>
            <p:ph type="ctrTitle"/>
          </p:nvPr>
        </p:nvSpPr>
        <p:spPr>
          <a:xfrm>
            <a:off x="311700" y="3241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Friends</a:t>
            </a:r>
            <a:endParaRPr/>
          </a:p>
        </p:txBody>
      </p:sp>
      <p:pic>
        <p:nvPicPr>
          <p:cNvPr id="460" name="Google Shape;460;p30"/>
          <p:cNvPicPr preferRelativeResize="0"/>
          <p:nvPr/>
        </p:nvPicPr>
        <p:blipFill rotWithShape="1">
          <a:blip r:embed="rId3">
            <a:alphaModFix/>
          </a:blip>
          <a:srcRect b="0" l="1302" r="0" t="0"/>
          <a:stretch/>
        </p:blipFill>
        <p:spPr>
          <a:xfrm>
            <a:off x="1499625" y="1073175"/>
            <a:ext cx="2515525" cy="350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30"/>
          <p:cNvCxnSpPr/>
          <p:nvPr/>
        </p:nvCxnSpPr>
        <p:spPr>
          <a:xfrm flipH="1" rot="10800000">
            <a:off x="3330050" y="1844363"/>
            <a:ext cx="2678400" cy="674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49" y="966375"/>
            <a:ext cx="1308350" cy="22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950" y="3598675"/>
            <a:ext cx="1557100" cy="117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0"/>
          <p:cNvCxnSpPr/>
          <p:nvPr/>
        </p:nvCxnSpPr>
        <p:spPr>
          <a:xfrm>
            <a:off x="3418925" y="3109225"/>
            <a:ext cx="1494900" cy="4806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Job Lists</a:t>
            </a:r>
            <a:endParaRPr/>
          </a:p>
        </p:txBody>
      </p:sp>
      <p:pic>
        <p:nvPicPr>
          <p:cNvPr id="470" name="Google Shape;4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063" y="1406500"/>
            <a:ext cx="5741873" cy="31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/>
          <p:nvPr/>
        </p:nvSpPr>
        <p:spPr>
          <a:xfrm rot="10800000">
            <a:off x="3229550" y="1432050"/>
            <a:ext cx="46080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2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Build a Team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32"/>
          <p:cNvSpPr/>
          <p:nvPr/>
        </p:nvSpPr>
        <p:spPr>
          <a:xfrm>
            <a:off x="7903950" y="13785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32"/>
          <p:cNvCxnSpPr/>
          <p:nvPr/>
        </p:nvCxnSpPr>
        <p:spPr>
          <a:xfrm flipH="1" rot="10800000">
            <a:off x="4400525" y="1168286"/>
            <a:ext cx="3695100" cy="1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32"/>
          <p:cNvSpPr/>
          <p:nvPr/>
        </p:nvSpPr>
        <p:spPr>
          <a:xfrm>
            <a:off x="44663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09701"/>
            <a:ext cx="4920679" cy="1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/>
          <p:nvPr/>
        </p:nvSpPr>
        <p:spPr>
          <a:xfrm rot="10800000">
            <a:off x="3229550" y="1892375"/>
            <a:ext cx="46080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2"/>
          <p:cNvSpPr/>
          <p:nvPr/>
        </p:nvSpPr>
        <p:spPr>
          <a:xfrm>
            <a:off x="7903950" y="18389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2"/>
          <p:cNvSpPr txBox="1"/>
          <p:nvPr>
            <p:ph type="ctrTitle"/>
          </p:nvPr>
        </p:nvSpPr>
        <p:spPr>
          <a:xfrm>
            <a:off x="3317625" y="2186650"/>
            <a:ext cx="45198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0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4" name="Google Shape;484;p32"/>
          <p:cNvSpPr/>
          <p:nvPr/>
        </p:nvSpPr>
        <p:spPr>
          <a:xfrm rot="10800000">
            <a:off x="3229550" y="2359538"/>
            <a:ext cx="46080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>
            <a:off x="7903950" y="230606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>
            <a:off x="3229550" y="2817088"/>
            <a:ext cx="46080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7903950" y="276361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 txBox="1"/>
          <p:nvPr/>
        </p:nvSpPr>
        <p:spPr>
          <a:xfrm>
            <a:off x="3407175" y="1352200"/>
            <a:ext cx="443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Accessing the strengths and weaknesses of the members and filling in the gaps</a:t>
            </a:r>
            <a:endParaRPr sz="1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3407175" y="1922675"/>
            <a:ext cx="443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Identifying skills and matching tasks to their abilities</a:t>
            </a:r>
            <a:endParaRPr sz="1600"/>
          </a:p>
        </p:txBody>
      </p:sp>
      <p:sp>
        <p:nvSpPr>
          <p:cNvPr id="490" name="Google Shape;490;p32"/>
          <p:cNvSpPr txBox="1"/>
          <p:nvPr/>
        </p:nvSpPr>
        <p:spPr>
          <a:xfrm>
            <a:off x="3407175" y="2283650"/>
            <a:ext cx="443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3. Organizing events that encourages camaraderie and improves team spirit ( Lunch, Local meetings, etc )</a:t>
            </a:r>
            <a:endParaRPr sz="1600"/>
          </a:p>
        </p:txBody>
      </p:sp>
      <p:sp>
        <p:nvSpPr>
          <p:cNvPr id="491" name="Google Shape;491;p32"/>
          <p:cNvSpPr txBox="1"/>
          <p:nvPr/>
        </p:nvSpPr>
        <p:spPr>
          <a:xfrm>
            <a:off x="3407175" y="2848125"/>
            <a:ext cx="443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4. Communicating effectively and frequently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cxnSp>
        <p:nvCxnSpPr>
          <p:cNvPr id="497" name="Google Shape;497;p33"/>
          <p:cNvCxnSpPr/>
          <p:nvPr/>
        </p:nvCxnSpPr>
        <p:spPr>
          <a:xfrm flipH="1" rot="10800000">
            <a:off x="1732499" y="1938888"/>
            <a:ext cx="4013400" cy="20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8" name="Google Shape;498;p33"/>
          <p:cNvCxnSpPr/>
          <p:nvPr/>
        </p:nvCxnSpPr>
        <p:spPr>
          <a:xfrm>
            <a:off x="3839400" y="2773113"/>
            <a:ext cx="2781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9" name="Google Shape;499;p33"/>
          <p:cNvCxnSpPr/>
          <p:nvPr/>
        </p:nvCxnSpPr>
        <p:spPr>
          <a:xfrm>
            <a:off x="4918588" y="3491888"/>
            <a:ext cx="1920300" cy="15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0" name="Google Shape;500;p33"/>
          <p:cNvSpPr txBox="1"/>
          <p:nvPr>
            <p:ph idx="4294967295" type="subTitle"/>
          </p:nvPr>
        </p:nvSpPr>
        <p:spPr>
          <a:xfrm>
            <a:off x="6559475" y="2763500"/>
            <a:ext cx="13293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Front End Lead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01" name="Google Shape;501;p33"/>
          <p:cNvSpPr txBox="1"/>
          <p:nvPr>
            <p:ph idx="4294967295" type="subTitle"/>
          </p:nvPr>
        </p:nvSpPr>
        <p:spPr>
          <a:xfrm>
            <a:off x="6786125" y="3461600"/>
            <a:ext cx="13293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Back-End Lead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02" name="Google Shape;502;p33"/>
          <p:cNvSpPr txBox="1"/>
          <p:nvPr>
            <p:ph idx="4294967295" type="ctrTitle"/>
          </p:nvPr>
        </p:nvSpPr>
        <p:spPr>
          <a:xfrm>
            <a:off x="6559481" y="2567288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Ben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03" name="Google Shape;503;p33"/>
          <p:cNvSpPr txBox="1"/>
          <p:nvPr>
            <p:ph idx="4294967295" type="ctrTitle"/>
          </p:nvPr>
        </p:nvSpPr>
        <p:spPr>
          <a:xfrm>
            <a:off x="6786131" y="3265375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Sungmu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504" name="Google Shape;504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5" name="Google Shape;5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350" y="4082100"/>
            <a:ext cx="1722076" cy="107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3750"/>
            <a:ext cx="1382429" cy="17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98975"/>
            <a:ext cx="2470011" cy="13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125" y="2904800"/>
            <a:ext cx="1006475" cy="151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7325" y="2013612"/>
            <a:ext cx="1722064" cy="14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33"/>
          <p:cNvCxnSpPr/>
          <p:nvPr/>
        </p:nvCxnSpPr>
        <p:spPr>
          <a:xfrm>
            <a:off x="2781699" y="3994338"/>
            <a:ext cx="4719300" cy="1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11" name="Google Shape;511;p33"/>
          <p:cNvCxnSpPr/>
          <p:nvPr/>
        </p:nvCxnSpPr>
        <p:spPr>
          <a:xfrm>
            <a:off x="6663038" y="4646850"/>
            <a:ext cx="1246200" cy="2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2" name="Google Shape;512;p33"/>
          <p:cNvSpPr txBox="1"/>
          <p:nvPr>
            <p:ph idx="4294967295" type="subTitle"/>
          </p:nvPr>
        </p:nvSpPr>
        <p:spPr>
          <a:xfrm>
            <a:off x="5694875" y="1869200"/>
            <a:ext cx="11439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Team Leader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3" name="Google Shape;513;p33"/>
          <p:cNvSpPr txBox="1"/>
          <p:nvPr>
            <p:ph idx="4294967295" type="ctrTitle"/>
          </p:nvPr>
        </p:nvSpPr>
        <p:spPr>
          <a:xfrm>
            <a:off x="5694881" y="1672975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Satvik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14" name="Google Shape;514;p33"/>
          <p:cNvSpPr txBox="1"/>
          <p:nvPr>
            <p:ph idx="4294967295" type="subTitle"/>
          </p:nvPr>
        </p:nvSpPr>
        <p:spPr>
          <a:xfrm>
            <a:off x="7501000" y="3961650"/>
            <a:ext cx="13824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Github Master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5" name="Google Shape;515;p33"/>
          <p:cNvSpPr txBox="1"/>
          <p:nvPr>
            <p:ph idx="4294967295" type="ctrTitle"/>
          </p:nvPr>
        </p:nvSpPr>
        <p:spPr>
          <a:xfrm>
            <a:off x="7501006" y="3765438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Matthew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16" name="Google Shape;516;p33"/>
          <p:cNvSpPr txBox="1"/>
          <p:nvPr>
            <p:ph idx="4294967295" type="subTitle"/>
          </p:nvPr>
        </p:nvSpPr>
        <p:spPr>
          <a:xfrm>
            <a:off x="7863700" y="4619550"/>
            <a:ext cx="13293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2nd </a:t>
            </a:r>
            <a:r>
              <a:rPr lang="es" sz="1000"/>
              <a:t>Front End Lead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17" name="Google Shape;517;p33"/>
          <p:cNvSpPr txBox="1"/>
          <p:nvPr>
            <p:ph idx="4294967295" type="ctrTitle"/>
          </p:nvPr>
        </p:nvSpPr>
        <p:spPr>
          <a:xfrm>
            <a:off x="7863706" y="4423338"/>
            <a:ext cx="20760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Aaron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518" name="Google Shape;518;p33"/>
          <p:cNvCxnSpPr/>
          <p:nvPr/>
        </p:nvCxnSpPr>
        <p:spPr>
          <a:xfrm flipH="1" rot="10800000">
            <a:off x="5875900" y="2232025"/>
            <a:ext cx="1994100" cy="54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9" name="Google Shape;519;p33"/>
          <p:cNvSpPr txBox="1"/>
          <p:nvPr>
            <p:ph idx="4294967295" type="subTitle"/>
          </p:nvPr>
        </p:nvSpPr>
        <p:spPr>
          <a:xfrm>
            <a:off x="7844750" y="2222350"/>
            <a:ext cx="1197300" cy="2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Scrum Master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20" name="Google Shape;520;p33"/>
          <p:cNvSpPr txBox="1"/>
          <p:nvPr>
            <p:ph idx="4294967295" type="ctrTitle"/>
          </p:nvPr>
        </p:nvSpPr>
        <p:spPr>
          <a:xfrm>
            <a:off x="7844762" y="2026150"/>
            <a:ext cx="1296600" cy="1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Pearl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4173475" y="2473200"/>
            <a:ext cx="333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Couldn’t Find ur Pic, send to me or insert your pic here!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2744" y="2065081"/>
            <a:ext cx="512125" cy="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Communication</a:t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2625"/>
            <a:ext cx="5381325" cy="3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/>
        </p:nvSpPr>
        <p:spPr>
          <a:xfrm>
            <a:off x="5979100" y="1437400"/>
            <a:ext cx="28533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Primarily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Discord was used as our method of communication and organization.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Since Discord is so versatile, communicating through the one Discord Server proved extremely useful.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Communication</a:t>
            </a:r>
            <a:endParaRPr/>
          </a:p>
        </p:txBody>
      </p:sp>
      <p:pic>
        <p:nvPicPr>
          <p:cNvPr id="535" name="Google Shape;5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68" y="0"/>
            <a:ext cx="174161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 txBox="1"/>
          <p:nvPr/>
        </p:nvSpPr>
        <p:spPr>
          <a:xfrm>
            <a:off x="2731950" y="1684200"/>
            <a:ext cx="3299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Individual Channel per Milestone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Channel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solely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for packages needed to install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 voice channel for remote meetings, useful for when teammates were sick, busy with other tasks/errands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Communication</a:t>
            </a:r>
            <a:endParaRPr/>
          </a:p>
        </p:txBody>
      </p:sp>
      <p:sp>
        <p:nvSpPr>
          <p:cNvPr id="542" name="Google Shape;542;p36"/>
          <p:cNvSpPr txBox="1"/>
          <p:nvPr/>
        </p:nvSpPr>
        <p:spPr>
          <a:xfrm>
            <a:off x="5771275" y="1632250"/>
            <a:ext cx="2636700" cy="30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created specific roles for every team member for clear understanding of what everyone’s jobs are.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This allowed for easy “pinging” of members and associating tasks with roles.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43" name="Google Shape;5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6900"/>
            <a:ext cx="5381325" cy="3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OUR COMPANY</a:t>
            </a:r>
            <a:endParaRPr sz="3000"/>
          </a:p>
        </p:txBody>
      </p:sp>
      <p:sp>
        <p:nvSpPr>
          <p:cNvPr id="220" name="Google Shape;220;p19"/>
          <p:cNvSpPr txBox="1"/>
          <p:nvPr>
            <p:ph idx="1" type="subTitle"/>
          </p:nvPr>
        </p:nvSpPr>
        <p:spPr>
          <a:xfrm>
            <a:off x="4893700" y="2344100"/>
            <a:ext cx="35976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Beehive is a comprehensive social media application, meticulously tailored for the unique needs of SFSU students. It serves a dual purpose, facilitating personal connections and streamlining on-campus employment prospects.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19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19"/>
          <p:cNvSpPr txBox="1"/>
          <p:nvPr>
            <p:ph type="ctrTitle"/>
          </p:nvPr>
        </p:nvSpPr>
        <p:spPr>
          <a:xfrm>
            <a:off x="953450" y="3359575"/>
            <a:ext cx="26895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BeeHive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23" name="Google Shape;223;p19"/>
          <p:cNvGrpSpPr/>
          <p:nvPr/>
        </p:nvGrpSpPr>
        <p:grpSpPr>
          <a:xfrm>
            <a:off x="953454" y="887600"/>
            <a:ext cx="2689514" cy="2471975"/>
            <a:chOff x="-20199150" y="3762250"/>
            <a:chExt cx="244175" cy="235925"/>
          </a:xfrm>
        </p:grpSpPr>
        <p:sp>
          <p:nvSpPr>
            <p:cNvPr id="224" name="Google Shape;224;p19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Possibilities</a:t>
            </a:r>
            <a:endParaRPr/>
          </a:p>
        </p:txBody>
      </p:sp>
      <p:sp>
        <p:nvSpPr>
          <p:cNvPr id="549" name="Google Shape;549;p37"/>
          <p:cNvSpPr txBox="1"/>
          <p:nvPr/>
        </p:nvSpPr>
        <p:spPr>
          <a:xfrm>
            <a:off x="1175250" y="1617775"/>
            <a:ext cx="65145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Our envisioned trajectory for this application is to transform it into an accessible mobile version. This would allow more students to download and utilize it as a versatile platform,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seamlessly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blending social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connectivity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with employment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opportunities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 FOR LISTENING!</a:t>
            </a:r>
            <a:endParaRPr/>
          </a:p>
        </p:txBody>
      </p:sp>
      <p:sp>
        <p:nvSpPr>
          <p:cNvPr id="555" name="Google Shape;555;p38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Does anyone have any questio</a:t>
            </a:r>
            <a:r>
              <a:rPr lang="es" sz="2300"/>
              <a:t>ns?</a:t>
            </a:r>
            <a:endParaRPr sz="2300"/>
          </a:p>
        </p:txBody>
      </p:sp>
      <p:grpSp>
        <p:nvGrpSpPr>
          <p:cNvPr id="556" name="Google Shape;556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557" name="Google Shape;557;p38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8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698" name="Google Shape;698;p3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38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701" name="Google Shape;701;p3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38"/>
          <p:cNvSpPr/>
          <p:nvPr/>
        </p:nvSpPr>
        <p:spPr>
          <a:xfrm>
            <a:off x="4460678" y="3526139"/>
            <a:ext cx="168752" cy="13763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Customers</a:t>
            </a:r>
            <a:endParaRPr/>
          </a:p>
        </p:txBody>
      </p:sp>
      <p:sp>
        <p:nvSpPr>
          <p:cNvPr id="234" name="Google Shape;234;p20"/>
          <p:cNvSpPr txBox="1"/>
          <p:nvPr>
            <p:ph idx="3" type="subTitle"/>
          </p:nvPr>
        </p:nvSpPr>
        <p:spPr>
          <a:xfrm>
            <a:off x="0" y="3047525"/>
            <a:ext cx="4464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Our main audience is focused onto the SFSU population.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We want to enhance the SFSU student experience, providing an engaging, productive, and enjoyable experience.</a:t>
            </a:r>
            <a:endParaRPr sz="1300"/>
          </a:p>
        </p:txBody>
      </p:sp>
      <p:sp>
        <p:nvSpPr>
          <p:cNvPr id="235" name="Google Shape;235;p20"/>
          <p:cNvSpPr txBox="1"/>
          <p:nvPr>
            <p:ph idx="5" type="ctrTitle"/>
          </p:nvPr>
        </p:nvSpPr>
        <p:spPr>
          <a:xfrm>
            <a:off x="313425" y="2955915"/>
            <a:ext cx="4050300" cy="2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SFSU Students</a:t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1216905" y="1251150"/>
            <a:ext cx="2230321" cy="1656524"/>
          </a:xfrm>
          <a:custGeom>
            <a:rect b="b" l="l" r="r" t="t"/>
            <a:pathLst>
              <a:path extrusionOk="0" h="174831" w="209469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8" name="Google Shape;238;p20"/>
          <p:cNvGrpSpPr/>
          <p:nvPr/>
        </p:nvGrpSpPr>
        <p:grpSpPr>
          <a:xfrm>
            <a:off x="2033355" y="1579281"/>
            <a:ext cx="613889" cy="702310"/>
            <a:chOff x="-56766175" y="3198925"/>
            <a:chExt cx="279625" cy="319000"/>
          </a:xfrm>
        </p:grpSpPr>
        <p:sp>
          <p:nvSpPr>
            <p:cNvPr id="239" name="Google Shape;239;p20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175" y="1793600"/>
            <a:ext cx="4558126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 txBox="1"/>
          <p:nvPr>
            <p:ph idx="3" type="subTitle"/>
          </p:nvPr>
        </p:nvSpPr>
        <p:spPr>
          <a:xfrm>
            <a:off x="0" y="3943100"/>
            <a:ext cx="4182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We want to empower our customers to </a:t>
            </a:r>
            <a:r>
              <a:rPr lang="es" sz="1300"/>
              <a:t>effortlessly</a:t>
            </a:r>
            <a:r>
              <a:rPr lang="es" sz="1300"/>
              <a:t> find part-time work, internships, and campus events that resonate with their interests and skill sets.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ctrTitle"/>
          </p:nvPr>
        </p:nvSpPr>
        <p:spPr>
          <a:xfrm>
            <a:off x="4857250" y="456888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4628800" y="1153750"/>
            <a:ext cx="43770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Light"/>
              <a:buChar char="-"/>
            </a:pPr>
            <a:r>
              <a:rPr lang="es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Encourages meaningful interactions among students</a:t>
            </a:r>
            <a:r>
              <a:rPr lang="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establishing it as an invaluable tool for personal and professional advancement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-"/>
            </a:pPr>
            <a:r>
              <a:rPr lang="e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Enhances the overall SFSU experience by facilitating student engagement with campus life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4" name="Google Shape;254;p21"/>
          <p:cNvCxnSpPr/>
          <p:nvPr/>
        </p:nvCxnSpPr>
        <p:spPr>
          <a:xfrm>
            <a:off x="4857250" y="1063500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1"/>
          <p:cNvSpPr/>
          <p:nvPr/>
        </p:nvSpPr>
        <p:spPr>
          <a:xfrm>
            <a:off x="1430256" y="1282962"/>
            <a:ext cx="1459938" cy="2588722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1568050" y="1488510"/>
            <a:ext cx="1183462" cy="206489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2020661" y="3604708"/>
            <a:ext cx="243651" cy="198348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2015196" y="1363633"/>
            <a:ext cx="290176" cy="45109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1828121" y="3123364"/>
            <a:ext cx="159695" cy="130151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1927582" y="3253453"/>
            <a:ext cx="19" cy="38172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928499" y="3329784"/>
            <a:ext cx="39264" cy="38172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2040745" y="3367941"/>
            <a:ext cx="546572" cy="18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2623869" y="3329784"/>
            <a:ext cx="40162" cy="38172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2664017" y="2870106"/>
            <a:ext cx="19" cy="38940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2664017" y="2797261"/>
            <a:ext cx="40162" cy="37300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2787211" y="2797261"/>
            <a:ext cx="456234" cy="18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3344151" y="3024319"/>
            <a:ext cx="29416" cy="29416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3373557" y="3107076"/>
            <a:ext cx="14" cy="292053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3373557" y="3425816"/>
            <a:ext cx="14" cy="30103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1056105" y="1596932"/>
            <a:ext cx="39264" cy="18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1140968" y="1596932"/>
            <a:ext cx="67542" cy="18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1231314" y="1596932"/>
            <a:ext cx="40162" cy="37300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1270563" y="1713146"/>
            <a:ext cx="19" cy="588873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1271462" y="2341923"/>
            <a:ext cx="39264" cy="38190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1390108" y="2380098"/>
            <a:ext cx="908819" cy="18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2338231" y="2380098"/>
            <a:ext cx="40162" cy="18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2304465" y="2320257"/>
            <a:ext cx="159695" cy="130525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973976" y="3576958"/>
            <a:ext cx="40162" cy="18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1124553" y="3539655"/>
            <a:ext cx="40162" cy="38190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1164701" y="3068717"/>
            <a:ext cx="19" cy="398084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1164701" y="2994129"/>
            <a:ext cx="40162" cy="38190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279678" y="2994129"/>
            <a:ext cx="1162482" cy="18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2479674" y="2994129"/>
            <a:ext cx="40162" cy="38190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2519822" y="3133770"/>
            <a:ext cx="19" cy="38172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2424927" y="3126833"/>
            <a:ext cx="159695" cy="130151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2194055" y="2776448"/>
            <a:ext cx="19" cy="37300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2194055" y="2194491"/>
            <a:ext cx="19" cy="513418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2194972" y="2122500"/>
            <a:ext cx="39245" cy="38190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2312682" y="2122500"/>
            <a:ext cx="1207192" cy="18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>
            <a:off x="3549342" y="2462076"/>
            <a:ext cx="30117" cy="30103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3579448" y="2350587"/>
            <a:ext cx="14" cy="67037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3579448" y="2297922"/>
            <a:ext cx="14" cy="30103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2123791" y="2775577"/>
            <a:ext cx="137799" cy="130969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2574588" y="1042725"/>
            <a:ext cx="19" cy="38172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2574588" y="1153744"/>
            <a:ext cx="19" cy="693801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2535338" y="1884860"/>
            <a:ext cx="40162" cy="37318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1887435" y="1922163"/>
            <a:ext cx="571219" cy="18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1808955" y="1922163"/>
            <a:ext cx="40162" cy="38172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1808955" y="2029714"/>
            <a:ext cx="19" cy="521209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1808955" y="2585647"/>
            <a:ext cx="19" cy="38172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1714060" y="2560493"/>
            <a:ext cx="159695" cy="130151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  <a:effectLst>
            <a:outerShdw blurRad="57150" rotWithShape="0" algn="bl" dir="5400000" dist="19050">
              <a:srgbClr val="869FB1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1"/>
          <p:cNvGrpSpPr/>
          <p:nvPr/>
        </p:nvGrpSpPr>
        <p:grpSpPr>
          <a:xfrm>
            <a:off x="568151" y="1387116"/>
            <a:ext cx="442337" cy="419623"/>
            <a:chOff x="-6696925" y="3272575"/>
            <a:chExt cx="307200" cy="291425"/>
          </a:xfrm>
        </p:grpSpPr>
        <p:sp>
          <p:nvSpPr>
            <p:cNvPr id="303" name="Google Shape;303;p21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1"/>
          <p:cNvGrpSpPr/>
          <p:nvPr/>
        </p:nvGrpSpPr>
        <p:grpSpPr>
          <a:xfrm>
            <a:off x="2363255" y="550497"/>
            <a:ext cx="421927" cy="419371"/>
            <a:chOff x="-6689825" y="3992050"/>
            <a:chExt cx="293025" cy="291250"/>
          </a:xfrm>
        </p:grpSpPr>
        <p:sp>
          <p:nvSpPr>
            <p:cNvPr id="306" name="Google Shape;306;p21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1"/>
          <p:cNvGrpSpPr/>
          <p:nvPr/>
        </p:nvGrpSpPr>
        <p:grpSpPr>
          <a:xfrm>
            <a:off x="3612193" y="1932349"/>
            <a:ext cx="420811" cy="418507"/>
            <a:chOff x="-5971525" y="3273750"/>
            <a:chExt cx="292250" cy="290650"/>
          </a:xfrm>
        </p:grpSpPr>
        <p:sp>
          <p:nvSpPr>
            <p:cNvPr id="319" name="Google Shape;319;p21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1"/>
          <p:cNvGrpSpPr/>
          <p:nvPr/>
        </p:nvGrpSpPr>
        <p:grpSpPr>
          <a:xfrm>
            <a:off x="3279157" y="2547573"/>
            <a:ext cx="427578" cy="421351"/>
            <a:chOff x="-5254775" y="3631325"/>
            <a:chExt cx="296950" cy="292625"/>
          </a:xfrm>
        </p:grpSpPr>
        <p:sp>
          <p:nvSpPr>
            <p:cNvPr id="322" name="Google Shape;322;p21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1"/>
          <p:cNvGrpSpPr/>
          <p:nvPr/>
        </p:nvGrpSpPr>
        <p:grpSpPr>
          <a:xfrm>
            <a:off x="476092" y="3364888"/>
            <a:ext cx="423079" cy="424159"/>
            <a:chOff x="-1591550" y="3597475"/>
            <a:chExt cx="293825" cy="294575"/>
          </a:xfrm>
        </p:grpSpPr>
        <p:sp>
          <p:nvSpPr>
            <p:cNvPr id="330" name="Google Shape;330;p21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1"/>
          <p:cNvGrpSpPr/>
          <p:nvPr/>
        </p:nvGrpSpPr>
        <p:grpSpPr>
          <a:xfrm>
            <a:off x="898443" y="2496587"/>
            <a:ext cx="354586" cy="353221"/>
            <a:chOff x="-35123050" y="3561225"/>
            <a:chExt cx="292225" cy="291100"/>
          </a:xfrm>
        </p:grpSpPr>
        <p:sp>
          <p:nvSpPr>
            <p:cNvPr id="334" name="Google Shape;334;p21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1"/>
          <p:cNvGrpSpPr/>
          <p:nvPr/>
        </p:nvGrpSpPr>
        <p:grpSpPr>
          <a:xfrm>
            <a:off x="3141548" y="3537263"/>
            <a:ext cx="434634" cy="419227"/>
            <a:chOff x="-3768700" y="3253275"/>
            <a:chExt cx="301850" cy="291150"/>
          </a:xfrm>
        </p:grpSpPr>
        <p:sp>
          <p:nvSpPr>
            <p:cNvPr id="337" name="Google Shape;337;p21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idx="6" type="ctrTitle"/>
          </p:nvPr>
        </p:nvSpPr>
        <p:spPr>
          <a:xfrm>
            <a:off x="311700" y="2196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Conduct Project Management</a:t>
            </a:r>
            <a:endParaRPr/>
          </a:p>
        </p:txBody>
      </p:sp>
      <p:sp>
        <p:nvSpPr>
          <p:cNvPr id="345" name="Google Shape;345;p22"/>
          <p:cNvSpPr txBox="1"/>
          <p:nvPr>
            <p:ph idx="1" type="subTitle"/>
          </p:nvPr>
        </p:nvSpPr>
        <p:spPr>
          <a:xfrm>
            <a:off x="3505175" y="2727925"/>
            <a:ext cx="1735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Define each role of the team members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Respect all opinions to encourage teamworks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Develop/Plan routine to prioritize works to do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46" name="Google Shape;346;p22"/>
          <p:cNvSpPr txBox="1"/>
          <p:nvPr>
            <p:ph idx="2" type="subTitle"/>
          </p:nvPr>
        </p:nvSpPr>
        <p:spPr>
          <a:xfrm>
            <a:off x="5282862" y="2794850"/>
            <a:ext cx="2076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Set clear goals as a team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Plan short-term goals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Predict potential changes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es" sz="900">
                <a:solidFill>
                  <a:schemeClr val="lt1"/>
                </a:solidFill>
              </a:rPr>
              <a:t>Trust your team members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47" name="Google Shape;347;p22"/>
          <p:cNvSpPr txBox="1"/>
          <p:nvPr>
            <p:ph idx="3" type="subTitle"/>
          </p:nvPr>
        </p:nvSpPr>
        <p:spPr>
          <a:xfrm>
            <a:off x="1595571" y="2713200"/>
            <a:ext cx="1810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s" sz="800"/>
              <a:t>Identify the decision to made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s" sz="800"/>
              <a:t>Analyze the issue after gathering information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s" sz="800"/>
              <a:t>Discuss </a:t>
            </a:r>
            <a:r>
              <a:rPr lang="es" sz="800"/>
              <a:t>potential solutions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s" sz="800"/>
              <a:t>Implement the solution based on final decision</a:t>
            </a:r>
            <a:endParaRPr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s" sz="800"/>
              <a:t>Review and evaluate the outcome</a:t>
            </a:r>
            <a:endParaRPr sz="800"/>
          </a:p>
        </p:txBody>
      </p:sp>
      <p:sp>
        <p:nvSpPr>
          <p:cNvPr id="348" name="Google Shape;348;p22"/>
          <p:cNvSpPr txBox="1"/>
          <p:nvPr>
            <p:ph type="ctrTitle"/>
          </p:nvPr>
        </p:nvSpPr>
        <p:spPr>
          <a:xfrm>
            <a:off x="3401219" y="2591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Communication</a:t>
            </a:r>
            <a:endParaRPr sz="900"/>
          </a:p>
        </p:txBody>
      </p:sp>
      <p:sp>
        <p:nvSpPr>
          <p:cNvPr id="349" name="Google Shape;349;p22"/>
          <p:cNvSpPr txBox="1"/>
          <p:nvPr>
            <p:ph idx="4" type="ctrTitle"/>
          </p:nvPr>
        </p:nvSpPr>
        <p:spPr>
          <a:xfrm>
            <a:off x="5339781" y="2611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Flexibility</a:t>
            </a:r>
            <a:endParaRPr sz="900"/>
          </a:p>
        </p:txBody>
      </p:sp>
      <p:sp>
        <p:nvSpPr>
          <p:cNvPr id="350" name="Google Shape;350;p22"/>
          <p:cNvSpPr txBox="1"/>
          <p:nvPr>
            <p:ph idx="5" type="ctrTitle"/>
          </p:nvPr>
        </p:nvSpPr>
        <p:spPr>
          <a:xfrm>
            <a:off x="1462669" y="25915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Decision Making Process</a:t>
            </a:r>
            <a:endParaRPr sz="900"/>
          </a:p>
        </p:txBody>
      </p:sp>
      <p:sp>
        <p:nvSpPr>
          <p:cNvPr id="351" name="Google Shape;351;p22"/>
          <p:cNvSpPr/>
          <p:nvPr/>
        </p:nvSpPr>
        <p:spPr>
          <a:xfrm>
            <a:off x="1783725" y="2228437"/>
            <a:ext cx="1432353" cy="275589"/>
          </a:xfrm>
          <a:custGeom>
            <a:rect b="b" l="l" r="r" t="t"/>
            <a:pathLst>
              <a:path extrusionOk="0" h="14659" w="76189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1985569" y="968113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2480620" y="1352496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2136167" y="1100477"/>
            <a:ext cx="727410" cy="641042"/>
          </a:xfrm>
          <a:custGeom>
            <a:rect b="b" l="l" r="r" t="t"/>
            <a:pathLst>
              <a:path extrusionOk="0" h="34098" w="38692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2044861" y="1080192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3924905" y="968113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/>
          <p:nvPr/>
        </p:nvSpPr>
        <p:spPr>
          <a:xfrm>
            <a:off x="3722234" y="2228437"/>
            <a:ext cx="1433970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/>
          <p:nvPr/>
        </p:nvSpPr>
        <p:spPr>
          <a:xfrm>
            <a:off x="4419148" y="1352496"/>
            <a:ext cx="40082" cy="916068"/>
          </a:xfrm>
          <a:custGeom>
            <a:rect b="b" l="l" r="r" t="t"/>
            <a:pathLst>
              <a:path extrusionOk="0" h="48727" w="2132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4074695" y="1100514"/>
            <a:ext cx="727410" cy="641005"/>
          </a:xfrm>
          <a:custGeom>
            <a:rect b="b" l="l" r="r" t="t"/>
            <a:pathLst>
              <a:path extrusionOk="0" h="34096" w="38692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3983388" y="1080192"/>
            <a:ext cx="796293" cy="682102"/>
          </a:xfrm>
          <a:custGeom>
            <a:rect b="b" l="l" r="r" t="t"/>
            <a:pathLst>
              <a:path extrusionOk="0" h="36282" w="42356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5660761" y="2228437"/>
            <a:ext cx="1433970" cy="275589"/>
          </a:xfrm>
          <a:custGeom>
            <a:rect b="b" l="l" r="r" t="t"/>
            <a:pathLst>
              <a:path extrusionOk="0" h="14659" w="76275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5857830" y="968113"/>
            <a:ext cx="1028623" cy="905784"/>
          </a:xfrm>
          <a:custGeom>
            <a:rect b="b" l="l" r="r" t="t"/>
            <a:pathLst>
              <a:path extrusionOk="0" h="48180" w="54714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6357675" y="1352496"/>
            <a:ext cx="40063" cy="916068"/>
          </a:xfrm>
          <a:custGeom>
            <a:rect b="b" l="l" r="r" t="t"/>
            <a:pathLst>
              <a:path extrusionOk="0" h="48727" w="2131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>
            <a:off x="6014820" y="1100514"/>
            <a:ext cx="725812" cy="641005"/>
          </a:xfrm>
          <a:custGeom>
            <a:rect b="b" l="l" r="r" t="t"/>
            <a:pathLst>
              <a:path extrusionOk="0" h="34096" w="38607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>
            <a:off x="5923514" y="1080192"/>
            <a:ext cx="794695" cy="682102"/>
          </a:xfrm>
          <a:custGeom>
            <a:rect b="b" l="l" r="r" t="t"/>
            <a:pathLst>
              <a:path extrusionOk="0" h="36282" w="42271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2"/>
          <p:cNvGrpSpPr/>
          <p:nvPr/>
        </p:nvGrpSpPr>
        <p:grpSpPr>
          <a:xfrm>
            <a:off x="2352243" y="1270442"/>
            <a:ext cx="295272" cy="295272"/>
            <a:chOff x="1190625" y="238125"/>
            <a:chExt cx="5226050" cy="5226050"/>
          </a:xfrm>
        </p:grpSpPr>
        <p:sp>
          <p:nvSpPr>
            <p:cNvPr id="367" name="Google Shape;367;p22"/>
            <p:cNvSpPr/>
            <p:nvPr/>
          </p:nvSpPr>
          <p:spPr>
            <a:xfrm>
              <a:off x="1190625" y="1515525"/>
              <a:ext cx="1645000" cy="2151125"/>
            </a:xfrm>
            <a:custGeom>
              <a:rect b="b" l="l" r="r" t="t"/>
              <a:pathLst>
                <a:path extrusionOk="0" h="86045" w="6580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865625" y="238125"/>
              <a:ext cx="2005325" cy="2148975"/>
            </a:xfrm>
            <a:custGeom>
              <a:rect b="b" l="l" r="r" t="t"/>
              <a:pathLst>
                <a:path extrusionOk="0" h="85959" w="80213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772975" y="2037400"/>
              <a:ext cx="1643700" cy="2149150"/>
            </a:xfrm>
            <a:custGeom>
              <a:rect b="b" l="l" r="r" t="t"/>
              <a:pathLst>
                <a:path extrusionOk="0" h="85966" w="65748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595225" y="300300"/>
              <a:ext cx="2493600" cy="1326850"/>
            </a:xfrm>
            <a:custGeom>
              <a:rect b="b" l="l" r="r" t="t"/>
              <a:pathLst>
                <a:path extrusionOk="0" h="53074" w="99744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19350" y="4075125"/>
              <a:ext cx="2490100" cy="1326425"/>
            </a:xfrm>
            <a:custGeom>
              <a:rect b="b" l="l" r="r" t="t"/>
              <a:pathLst>
                <a:path extrusionOk="0" h="53057" w="99604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733275" y="3314750"/>
              <a:ext cx="2008825" cy="2149425"/>
            </a:xfrm>
            <a:custGeom>
              <a:rect b="b" l="l" r="r" t="t"/>
              <a:pathLst>
                <a:path extrusionOk="0" h="85977" w="80353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3" name="Google Shape;373;p22"/>
          <p:cNvCxnSpPr/>
          <p:nvPr/>
        </p:nvCxnSpPr>
        <p:spPr>
          <a:xfrm>
            <a:off x="311700" y="81987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53565A"/>
              </a:solidFill>
              <a:highlight>
                <a:srgbClr val="FFFFFF"/>
              </a:highlight>
            </a:endParaRPr>
          </a:p>
        </p:txBody>
      </p:sp>
      <p:grpSp>
        <p:nvGrpSpPr>
          <p:cNvPr id="375" name="Google Shape;375;p22"/>
          <p:cNvGrpSpPr/>
          <p:nvPr/>
        </p:nvGrpSpPr>
        <p:grpSpPr>
          <a:xfrm>
            <a:off x="4258718" y="1244637"/>
            <a:ext cx="354586" cy="353221"/>
            <a:chOff x="-35123050" y="3561225"/>
            <a:chExt cx="292225" cy="291100"/>
          </a:xfrm>
        </p:grpSpPr>
        <p:sp>
          <p:nvSpPr>
            <p:cNvPr id="376" name="Google Shape;376;p22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2"/>
          <p:cNvGrpSpPr/>
          <p:nvPr/>
        </p:nvGrpSpPr>
        <p:grpSpPr>
          <a:xfrm>
            <a:off x="6197096" y="1243516"/>
            <a:ext cx="350079" cy="349133"/>
            <a:chOff x="2037825" y="3981825"/>
            <a:chExt cx="296175" cy="295375"/>
          </a:xfrm>
        </p:grpSpPr>
        <p:sp>
          <p:nvSpPr>
            <p:cNvPr id="379" name="Google Shape;379;p22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idx="6" type="ctrTitle"/>
          </p:nvPr>
        </p:nvSpPr>
        <p:spPr>
          <a:xfrm>
            <a:off x="365100" y="2441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Manage Source Codes</a:t>
            </a:r>
            <a:endParaRPr/>
          </a:p>
        </p:txBody>
      </p:sp>
      <p:cxnSp>
        <p:nvCxnSpPr>
          <p:cNvPr id="387" name="Google Shape;387;p23"/>
          <p:cNvCxnSpPr/>
          <p:nvPr/>
        </p:nvCxnSpPr>
        <p:spPr>
          <a:xfrm>
            <a:off x="365100" y="90692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2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53565A"/>
              </a:solidFill>
              <a:highlight>
                <a:srgbClr val="FFFFFF"/>
              </a:highlight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482325" y="1133700"/>
            <a:ext cx="2517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669200" y="1187100"/>
            <a:ext cx="43158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team’s version control system: Git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Git makes it easier to make changes because developers can create different branches without messing up the main project.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Git ensures data integrity and allows developers to check files to make sure they haven't been tampered with, so we can keep our code safe.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Git has a large and active group of users. This leads to lots of helpful resources, and ways to connect it with other tools such as VS codes.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1" name="Google Shape;3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25" y="1582725"/>
            <a:ext cx="2581349" cy="258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 Management</a:t>
            </a:r>
            <a:endParaRPr/>
          </a:p>
        </p:txBody>
      </p:sp>
      <p:cxnSp>
        <p:nvCxnSpPr>
          <p:cNvPr id="397" name="Google Shape;397;p24"/>
          <p:cNvCxnSpPr/>
          <p:nvPr/>
        </p:nvCxnSpPr>
        <p:spPr>
          <a:xfrm>
            <a:off x="427375" y="1405275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4"/>
          <p:cNvSpPr txBox="1"/>
          <p:nvPr/>
        </p:nvSpPr>
        <p:spPr>
          <a:xfrm>
            <a:off x="624700" y="1703225"/>
            <a:ext cx="51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25" y="1774425"/>
            <a:ext cx="1843750" cy="2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 txBox="1"/>
          <p:nvPr/>
        </p:nvSpPr>
        <p:spPr>
          <a:xfrm>
            <a:off x="7414475" y="2326150"/>
            <a:ext cx="17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311700" y="1774425"/>
            <a:ext cx="5125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Our team has made editing code more convenient by creating branches in Git corresponding to each feature.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 example, the 'dev' branch is a branch for verifying whether all changes work well, allowing for checking if there are any errors before ultimately merging into the main branch.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928725" y="3232025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7" name="Google Shape;407;p25"/>
          <p:cNvSpPr/>
          <p:nvPr/>
        </p:nvSpPr>
        <p:spPr>
          <a:xfrm>
            <a:off x="928725" y="2612600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8" name="Google Shape;408;p25"/>
          <p:cNvSpPr/>
          <p:nvPr/>
        </p:nvSpPr>
        <p:spPr>
          <a:xfrm>
            <a:off x="928725" y="1993188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0" name="Google Shape;410;p25"/>
          <p:cNvSpPr txBox="1"/>
          <p:nvPr>
            <p:ph type="ctrTitle"/>
          </p:nvPr>
        </p:nvSpPr>
        <p:spPr>
          <a:xfrm>
            <a:off x="1150431" y="217888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Messaging ()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1" name="Google Shape;411;p25"/>
          <p:cNvSpPr txBox="1"/>
          <p:nvPr>
            <p:ph idx="2" type="ctrTitle"/>
          </p:nvPr>
        </p:nvSpPr>
        <p:spPr>
          <a:xfrm>
            <a:off x="1150418" y="3417700"/>
            <a:ext cx="4487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Job Postings ( 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2" name="Google Shape;412;p25"/>
          <p:cNvSpPr txBox="1"/>
          <p:nvPr>
            <p:ph idx="3" type="ctrTitle"/>
          </p:nvPr>
        </p:nvSpPr>
        <p:spPr>
          <a:xfrm>
            <a:off x="1150431" y="279829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Adding / Viewing Friends ()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413" name="Google Shape;413;p25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25"/>
          <p:cNvSpPr/>
          <p:nvPr/>
        </p:nvSpPr>
        <p:spPr>
          <a:xfrm>
            <a:off x="412425" y="19717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412425" y="25911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412425" y="321056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928725" y="3872000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5"/>
          <p:cNvSpPr txBox="1"/>
          <p:nvPr>
            <p:ph idx="2" type="ctrTitle"/>
          </p:nvPr>
        </p:nvSpPr>
        <p:spPr>
          <a:xfrm>
            <a:off x="1150426" y="4057675"/>
            <a:ext cx="4487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Privacy ( Hide Likes / Comments 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412425" y="38505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0" name="Google Shape;420;p25"/>
          <p:cNvSpPr/>
          <p:nvPr/>
        </p:nvSpPr>
        <p:spPr>
          <a:xfrm>
            <a:off x="928725" y="1395225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1" name="Google Shape;421;p25"/>
          <p:cNvSpPr txBox="1"/>
          <p:nvPr>
            <p:ph type="ctrTitle"/>
          </p:nvPr>
        </p:nvSpPr>
        <p:spPr>
          <a:xfrm>
            <a:off x="1150418" y="1580925"/>
            <a:ext cx="4487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User Experience ( Add Post, Edit Bio 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2" name="Google Shape;422;p25"/>
          <p:cNvSpPr/>
          <p:nvPr/>
        </p:nvSpPr>
        <p:spPr>
          <a:xfrm>
            <a:off x="412425" y="137376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423" name="Google Shape;4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578" y="1919513"/>
            <a:ext cx="3143047" cy="1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"/>
          <p:cNvSpPr/>
          <p:nvPr/>
        </p:nvSpPr>
        <p:spPr>
          <a:xfrm>
            <a:off x="928725" y="4470875"/>
            <a:ext cx="48759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5" name="Google Shape;425;p25"/>
          <p:cNvSpPr txBox="1"/>
          <p:nvPr>
            <p:ph idx="2" type="ctrTitle"/>
          </p:nvPr>
        </p:nvSpPr>
        <p:spPr>
          <a:xfrm>
            <a:off x="1150426" y="4656550"/>
            <a:ext cx="44871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Dark Mode</a:t>
            </a:r>
            <a:r>
              <a:rPr lang="es" sz="1200">
                <a:solidFill>
                  <a:schemeClr val="dk1"/>
                </a:solidFill>
              </a:rPr>
              <a:t> ()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412425" y="444941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UX</a:t>
            </a:r>
            <a:endParaRPr/>
          </a:p>
        </p:txBody>
      </p:sp>
      <p:sp>
        <p:nvSpPr>
          <p:cNvPr id="432" name="Google Shape;432;p26"/>
          <p:cNvSpPr txBox="1"/>
          <p:nvPr/>
        </p:nvSpPr>
        <p:spPr>
          <a:xfrm>
            <a:off x="311700" y="1251150"/>
            <a:ext cx="28203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will be able to post an image and look at others posts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Able to send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friend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requests and add others as friends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Change your profile picture and bio to your liking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3007050" y="1251150"/>
            <a:ext cx="31299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job postings therefore it can been seen by others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Chat between friends 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-"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Able to change the theme of the application from dark or light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4" name="Google Shape;4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950" y="1716550"/>
            <a:ext cx="2702250" cy="205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